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8" r:id="rId1"/>
  </p:sldMasterIdLst>
  <p:sldIdLst>
    <p:sldId id="278" r:id="rId2"/>
    <p:sldId id="279" r:id="rId3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1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267D400-B637-4BFB-80BF-48A77CF1C2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D658D395-A9C3-4079-A444-A1CF508225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39A0F99-3F62-4E43-82F0-6BDD6149A4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7/30/2025</a:t>
            </a:fld>
            <a:endParaRPr lang="en-US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BB55C22-904B-463C-93C2-021171065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BE68844-AE80-4C79-AAB6-47B4E40C0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84516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7060508-3D00-4CC7-B323-5833B3999F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AA302246-A81D-43E2-9AF3-7E82939E92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C2FDAFB-5E05-4FD4-A513-B280498DB6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7/30/2025</a:t>
            </a:fld>
            <a:endParaRPr lang="en-US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DE5C737-052B-41C1-B698-83CB915606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8EE280B-C1ED-4B40-9564-8BC972A9B9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81756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0629214E-9159-4E0E-AEB4-D7FED1BEF25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598200C2-5AC1-4114-A204-B04EC8E911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55544FE-FBA7-438B-B43C-73FC3AE7B3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7/30/2025</a:t>
            </a:fld>
            <a:endParaRPr lang="en-US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D72471D-2A53-49A5-A83D-D1C34B2AF4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6440193-CF23-437A-9EA3-EB8989B08E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5346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CA680ED-5AE2-41D7-B5A0-3821483A28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FBA3A7C-892E-46F6-B860-5BB0AE446B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6FC09BD-7C8B-451E-97D2-5FEBBC8E07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7/30/2025</a:t>
            </a:fld>
            <a:endParaRPr lang="en-US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AFC4FDF-1A66-490D-8A39-70A6DCB4DB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16C43CE-7677-48F5-818E-5251E67629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3703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A1CF7DE-C349-46F4-8E84-09569542C6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57D3939-BF94-4826-8C99-D9CB6D8983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2C1926D-EBAA-4FB0-A86F-10458C62ED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7/30/2025</a:t>
            </a:fld>
            <a:endParaRPr lang="en-US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8398CDD-1277-47E2-969F-F28E63759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0A5F5BE-8E49-41F3-9C19-F74226D90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1870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35ADDD9-715D-4627-AADA-0A3C78665C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B79B3CA-D6C4-4910-AAE3-39AC48A369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5F68B14-FDFE-470D-A891-FFA90F86F6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6F88547-94F8-4BB2-BE70-C8CE3A47C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7/30/2025</a:t>
            </a:fld>
            <a:endParaRPr lang="en-US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251E72B-A456-4501-88F5-555340B283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094F52F-59BF-4149-9136-B2C7A562BD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20186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15D9FE0-11C2-4F9D-A56E-95F4EAE447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782A91F-0445-4255-A61B-0212F7B512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2ADF0D8-6B09-45F9-A0A2-B10FC0D546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84A80CCC-3EDC-45E2-9E66-5A80BACC6CD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4044DBE1-C824-4FCB-A7F7-FC5F8AF7776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F0D5849C-F3A4-469D-BCE6-308F0EE90B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7/30/2025</a:t>
            </a:fld>
            <a:endParaRPr lang="en-US" dirty="0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2948D250-6026-47FE-94C8-BBF93DDAD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C1356041-EF73-4FB4-B349-2B90462AC8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6574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9B7D773-2A28-4879-ABE6-B3D4E676DB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F7573CA-CF51-4AFD-BD40-A4C777EF64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7/30/2025</a:t>
            </a:fld>
            <a:endParaRPr lang="en-US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079B282-D228-4647-86CE-813C01DE4C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258D13DB-075C-429F-B56D-794EF610D8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60824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9D34F95D-FDBE-4EDE-99FD-1C0C41F73B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7/30/2025</a:t>
            </a:fld>
            <a:endParaRPr lang="en-US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76971E2-B630-4B7B-B0ED-349714BE1C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B4B92A6-F00D-42C0-9AEC-33E17BE112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07108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E8B72EC-E53D-4553-9A36-6A561988C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580015F-41BF-41A4-ACC0-8ADE1CD6E2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6C226A1-1ABC-4738-8074-B82A4CD882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374CE42-4715-46A4-9EF1-1D27F91894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7/30/2025</a:t>
            </a:fld>
            <a:endParaRPr lang="en-US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CFE38A4-8710-444D-B624-73493EA14D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A4FF8F5-9AAC-45BB-8A6D-349C7F45E3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29689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B690411-569E-4F0E-B025-89C65C26BF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519F03CA-ECCA-4CCA-B6B7-B6AA3666ED4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D84EEFD9-3D80-4951-AFBD-1FB26A0359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A81E6B9-A88B-4B8F-8F73-091CF02DF6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7/30/2025</a:t>
            </a:fld>
            <a:endParaRPr lang="en-US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A6B36872-5C59-45F6-B7C2-CA773B06A1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0B633A73-A0AE-4C6F-A75D-A8D45A8E7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03087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E961088D-FB0D-4638-B111-9F4271B90D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05969A9-000E-4B1E-835F-6733C6930C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0CE1CAB-7F46-49CF-A646-916EA7A2A3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7/30/2025</a:t>
            </a:fld>
            <a:endParaRPr lang="en-US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5809D76-AA3C-48AF-8473-75E0287623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BBFD766-2938-4642-B131-F4BA85E248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8964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hteck: abgerundete Ecken 31">
            <a:extLst>
              <a:ext uri="{FF2B5EF4-FFF2-40B4-BE49-F238E27FC236}">
                <a16:creationId xmlns:a16="http://schemas.microsoft.com/office/drawing/2014/main" id="{8D393507-467A-459D-A407-99AA008D3DDF}"/>
              </a:ext>
            </a:extLst>
          </p:cNvPr>
          <p:cNvSpPr/>
          <p:nvPr/>
        </p:nvSpPr>
        <p:spPr>
          <a:xfrm>
            <a:off x="5196160" y="953691"/>
            <a:ext cx="1813302" cy="4355024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1" name="Grafik 10" descr="Datenbank">
            <a:extLst>
              <a:ext uri="{FF2B5EF4-FFF2-40B4-BE49-F238E27FC236}">
                <a16:creationId xmlns:a16="http://schemas.microsoft.com/office/drawing/2014/main" id="{3DD48CF0-B136-437E-B557-2463A7A6E1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5576887" y="1115754"/>
            <a:ext cx="953692" cy="953692"/>
          </a:xfrm>
          <a:prstGeom prst="rect">
            <a:avLst/>
          </a:prstGeom>
        </p:spPr>
      </p:pic>
      <p:pic>
        <p:nvPicPr>
          <p:cNvPr id="15" name="Grafik 14" descr="Server">
            <a:extLst>
              <a:ext uri="{FF2B5EF4-FFF2-40B4-BE49-F238E27FC236}">
                <a16:creationId xmlns:a16="http://schemas.microsoft.com/office/drawing/2014/main" id="{51E1315B-7769-4810-A644-159DA964F2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7751952" y="0"/>
            <a:ext cx="953691" cy="953691"/>
          </a:xfrm>
          <a:prstGeom prst="rect">
            <a:avLst/>
          </a:prstGeom>
        </p:spPr>
      </p:pic>
      <p:pic>
        <p:nvPicPr>
          <p:cNvPr id="17" name="Grafik 16" descr="Computer">
            <a:extLst>
              <a:ext uri="{FF2B5EF4-FFF2-40B4-BE49-F238E27FC236}">
                <a16:creationId xmlns:a16="http://schemas.microsoft.com/office/drawing/2014/main" id="{340CC434-DABC-4E07-A472-A10CC1D3072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flipH="1">
            <a:off x="5576887" y="2511884"/>
            <a:ext cx="953691" cy="953691"/>
          </a:xfrm>
          <a:prstGeom prst="rect">
            <a:avLst/>
          </a:prstGeom>
        </p:spPr>
      </p:pic>
      <p:pic>
        <p:nvPicPr>
          <p:cNvPr id="18" name="Grafik 17" descr="Server">
            <a:extLst>
              <a:ext uri="{FF2B5EF4-FFF2-40B4-BE49-F238E27FC236}">
                <a16:creationId xmlns:a16="http://schemas.microsoft.com/office/drawing/2014/main" id="{CD889D6B-C7AA-4597-B685-9CE64AA188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7751952" y="1347890"/>
            <a:ext cx="953691" cy="953691"/>
          </a:xfrm>
          <a:prstGeom prst="rect">
            <a:avLst/>
          </a:prstGeom>
        </p:spPr>
      </p:pic>
      <p:pic>
        <p:nvPicPr>
          <p:cNvPr id="19" name="Grafik 18" descr="Server">
            <a:extLst>
              <a:ext uri="{FF2B5EF4-FFF2-40B4-BE49-F238E27FC236}">
                <a16:creationId xmlns:a16="http://schemas.microsoft.com/office/drawing/2014/main" id="{8B4116C0-B990-4099-B272-61770C8AF2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7751952" y="2679397"/>
            <a:ext cx="953691" cy="953691"/>
          </a:xfrm>
          <a:prstGeom prst="rect">
            <a:avLst/>
          </a:prstGeom>
        </p:spPr>
      </p:pic>
      <p:pic>
        <p:nvPicPr>
          <p:cNvPr id="20" name="Grafik 19" descr="Server">
            <a:extLst>
              <a:ext uri="{FF2B5EF4-FFF2-40B4-BE49-F238E27FC236}">
                <a16:creationId xmlns:a16="http://schemas.microsoft.com/office/drawing/2014/main" id="{B8EA5B23-B1DB-49A5-B891-B2CACDBD04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3486355" y="2057004"/>
            <a:ext cx="953691" cy="953691"/>
          </a:xfrm>
          <a:prstGeom prst="rect">
            <a:avLst/>
          </a:prstGeom>
        </p:spPr>
      </p:pic>
      <p:pic>
        <p:nvPicPr>
          <p:cNvPr id="21" name="Grafik 20" descr="Server">
            <a:extLst>
              <a:ext uri="{FF2B5EF4-FFF2-40B4-BE49-F238E27FC236}">
                <a16:creationId xmlns:a16="http://schemas.microsoft.com/office/drawing/2014/main" id="{268ECBFE-E7C8-4C99-A200-37552F1E13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3426200" y="3359162"/>
            <a:ext cx="953691" cy="953691"/>
          </a:xfrm>
          <a:prstGeom prst="rect">
            <a:avLst/>
          </a:prstGeom>
        </p:spPr>
      </p:pic>
      <p:sp>
        <p:nvSpPr>
          <p:cNvPr id="22" name="Textfeld 21">
            <a:extLst>
              <a:ext uri="{FF2B5EF4-FFF2-40B4-BE49-F238E27FC236}">
                <a16:creationId xmlns:a16="http://schemas.microsoft.com/office/drawing/2014/main" id="{B29A65BA-6C7C-4FE3-AFF1-D7CDB0A85E8D}"/>
              </a:ext>
            </a:extLst>
          </p:cNvPr>
          <p:cNvSpPr txBox="1"/>
          <p:nvPr/>
        </p:nvSpPr>
        <p:spPr>
          <a:xfrm>
            <a:off x="1884835" y="2748247"/>
            <a:ext cx="16093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/>
              <a:t>A-TO-MIC</a:t>
            </a:r>
          </a:p>
          <a:p>
            <a:pPr algn="ctr"/>
            <a:r>
              <a:rPr lang="de-DE" dirty="0"/>
              <a:t>ARCHITECTURE</a:t>
            </a:r>
          </a:p>
          <a:p>
            <a:pPr algn="ctr"/>
            <a:r>
              <a:rPr lang="de-DE" dirty="0"/>
              <a:t>SERVERS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75D51B1C-AB5F-4E9A-B8BA-4058E69108F4}"/>
              </a:ext>
            </a:extLst>
          </p:cNvPr>
          <p:cNvSpPr txBox="1"/>
          <p:nvPr/>
        </p:nvSpPr>
        <p:spPr>
          <a:xfrm>
            <a:off x="8782645" y="2807970"/>
            <a:ext cx="15245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/>
              <a:t>AI-SYSTEMS</a:t>
            </a:r>
          </a:p>
          <a:p>
            <a:pPr algn="ctr"/>
            <a:r>
              <a:rPr lang="de-DE" dirty="0"/>
              <a:t>IN THE CLOUD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D8B795C5-2B40-4079-B3A4-6B07F1B2E659}"/>
              </a:ext>
            </a:extLst>
          </p:cNvPr>
          <p:cNvSpPr txBox="1"/>
          <p:nvPr/>
        </p:nvSpPr>
        <p:spPr>
          <a:xfrm>
            <a:off x="5506210" y="2035038"/>
            <a:ext cx="10950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/>
              <a:t>A-TO-MIC</a:t>
            </a:r>
          </a:p>
          <a:p>
            <a:pPr algn="ctr"/>
            <a:r>
              <a:rPr lang="de-DE" dirty="0"/>
              <a:t>STUDIO</a:t>
            </a:r>
          </a:p>
        </p:txBody>
      </p:sp>
      <p:pic>
        <p:nvPicPr>
          <p:cNvPr id="25" name="Grafik 24" descr="Server">
            <a:extLst>
              <a:ext uri="{FF2B5EF4-FFF2-40B4-BE49-F238E27FC236}">
                <a16:creationId xmlns:a16="http://schemas.microsoft.com/office/drawing/2014/main" id="{1AE1FB0D-08D3-4D69-B408-038250906F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7751952" y="3984435"/>
            <a:ext cx="953691" cy="953691"/>
          </a:xfrm>
          <a:prstGeom prst="rect">
            <a:avLst/>
          </a:prstGeom>
        </p:spPr>
      </p:pic>
      <p:pic>
        <p:nvPicPr>
          <p:cNvPr id="26" name="Grafik 25" descr="Server">
            <a:extLst>
              <a:ext uri="{FF2B5EF4-FFF2-40B4-BE49-F238E27FC236}">
                <a16:creationId xmlns:a16="http://schemas.microsoft.com/office/drawing/2014/main" id="{0877BC08-CB30-44DF-BCDB-C6701279AE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7751952" y="5315942"/>
            <a:ext cx="953691" cy="953691"/>
          </a:xfrm>
          <a:prstGeom prst="rect">
            <a:avLst/>
          </a:prstGeom>
        </p:spPr>
      </p:pic>
      <p:pic>
        <p:nvPicPr>
          <p:cNvPr id="27" name="Grafik 26" descr="Server">
            <a:extLst>
              <a:ext uri="{FF2B5EF4-FFF2-40B4-BE49-F238E27FC236}">
                <a16:creationId xmlns:a16="http://schemas.microsoft.com/office/drawing/2014/main" id="{3CE5AF6B-6EF8-4C6F-8742-18D5A42143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3486356" y="4742807"/>
            <a:ext cx="953691" cy="953691"/>
          </a:xfrm>
          <a:prstGeom prst="rect">
            <a:avLst/>
          </a:prstGeom>
        </p:spPr>
      </p:pic>
      <p:pic>
        <p:nvPicPr>
          <p:cNvPr id="28" name="Grafik 27" descr="Server">
            <a:extLst>
              <a:ext uri="{FF2B5EF4-FFF2-40B4-BE49-F238E27FC236}">
                <a16:creationId xmlns:a16="http://schemas.microsoft.com/office/drawing/2014/main" id="{CA6EB828-7A7F-4838-8580-2EC01BF960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3486354" y="734969"/>
            <a:ext cx="953691" cy="953691"/>
          </a:xfrm>
          <a:prstGeom prst="rect">
            <a:avLst/>
          </a:prstGeom>
        </p:spPr>
      </p:pic>
      <p:pic>
        <p:nvPicPr>
          <p:cNvPr id="30" name="Grafik 29" descr="Sägeblatt">
            <a:extLst>
              <a:ext uri="{FF2B5EF4-FFF2-40B4-BE49-F238E27FC236}">
                <a16:creationId xmlns:a16="http://schemas.microsoft.com/office/drawing/2014/main" id="{5AB89D3A-C6E2-48EE-ABFE-AF26F21F679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628222" y="3600653"/>
            <a:ext cx="914400" cy="914400"/>
          </a:xfrm>
          <a:prstGeom prst="rect">
            <a:avLst/>
          </a:prstGeom>
        </p:spPr>
      </p:pic>
      <p:cxnSp>
        <p:nvCxnSpPr>
          <p:cNvPr id="34" name="Gerade Verbindung mit Pfeil 33">
            <a:extLst>
              <a:ext uri="{FF2B5EF4-FFF2-40B4-BE49-F238E27FC236}">
                <a16:creationId xmlns:a16="http://schemas.microsoft.com/office/drawing/2014/main" id="{6753CDBE-2BC2-470E-A818-671FFC8DE014}"/>
              </a:ext>
            </a:extLst>
          </p:cNvPr>
          <p:cNvCxnSpPr>
            <a:cxnSpLocks/>
            <a:stCxn id="17" idx="3"/>
          </p:cNvCxnSpPr>
          <p:nvPr/>
        </p:nvCxnSpPr>
        <p:spPr>
          <a:xfrm flipH="1" flipV="1">
            <a:off x="4293033" y="2572720"/>
            <a:ext cx="1283854" cy="41601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Gerade Verbindung mit Pfeil 35">
            <a:extLst>
              <a:ext uri="{FF2B5EF4-FFF2-40B4-BE49-F238E27FC236}">
                <a16:creationId xmlns:a16="http://schemas.microsoft.com/office/drawing/2014/main" id="{0DB78F5B-457B-497B-99E4-245CACF407A8}"/>
              </a:ext>
            </a:extLst>
          </p:cNvPr>
          <p:cNvCxnSpPr>
            <a:cxnSpLocks/>
          </p:cNvCxnSpPr>
          <p:nvPr/>
        </p:nvCxnSpPr>
        <p:spPr>
          <a:xfrm>
            <a:off x="4379891" y="2679397"/>
            <a:ext cx="1354482" cy="133586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feld 39">
            <a:extLst>
              <a:ext uri="{FF2B5EF4-FFF2-40B4-BE49-F238E27FC236}">
                <a16:creationId xmlns:a16="http://schemas.microsoft.com/office/drawing/2014/main" id="{C1E78E43-342E-494D-90AC-CF2F6692B8AF}"/>
              </a:ext>
            </a:extLst>
          </p:cNvPr>
          <p:cNvSpPr txBox="1"/>
          <p:nvPr/>
        </p:nvSpPr>
        <p:spPr>
          <a:xfrm>
            <a:off x="4427199" y="3303964"/>
            <a:ext cx="72167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000" dirty="0" err="1"/>
              <a:t>import</a:t>
            </a:r>
            <a:endParaRPr lang="de-DE" sz="1000" dirty="0"/>
          </a:p>
          <a:p>
            <a:pPr algn="ctr"/>
            <a:r>
              <a:rPr lang="de-DE" sz="1000" dirty="0" err="1"/>
              <a:t>generated</a:t>
            </a:r>
            <a:endParaRPr lang="de-DE" sz="1000" dirty="0"/>
          </a:p>
          <a:p>
            <a:pPr algn="ctr"/>
            <a:r>
              <a:rPr lang="de-DE" sz="1000" dirty="0" err="1"/>
              <a:t>projects</a:t>
            </a:r>
            <a:endParaRPr lang="de-DE" sz="1000" dirty="0"/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E25B6FEC-7C94-44B2-BB58-12CA1606C72F}"/>
              </a:ext>
            </a:extLst>
          </p:cNvPr>
          <p:cNvSpPr txBox="1"/>
          <p:nvPr/>
        </p:nvSpPr>
        <p:spPr>
          <a:xfrm>
            <a:off x="4341978" y="2058771"/>
            <a:ext cx="83548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000" dirty="0" err="1"/>
              <a:t>schedule</a:t>
            </a:r>
            <a:endParaRPr lang="de-DE" sz="1000" dirty="0"/>
          </a:p>
          <a:p>
            <a:pPr algn="ctr"/>
            <a:r>
              <a:rPr lang="de-DE" sz="1000" dirty="0" err="1"/>
              <a:t>architecture</a:t>
            </a:r>
            <a:endParaRPr lang="de-DE" sz="1000" dirty="0"/>
          </a:p>
          <a:p>
            <a:pPr algn="ctr"/>
            <a:r>
              <a:rPr lang="de-DE" sz="1000" dirty="0" err="1"/>
              <a:t>job</a:t>
            </a:r>
            <a:endParaRPr lang="de-DE" sz="1000" dirty="0"/>
          </a:p>
        </p:txBody>
      </p:sp>
      <p:cxnSp>
        <p:nvCxnSpPr>
          <p:cNvPr id="42" name="Gerade Verbindung mit Pfeil 41">
            <a:extLst>
              <a:ext uri="{FF2B5EF4-FFF2-40B4-BE49-F238E27FC236}">
                <a16:creationId xmlns:a16="http://schemas.microsoft.com/office/drawing/2014/main" id="{3DDCA9FB-7755-4DC1-835E-11A30E1540BD}"/>
              </a:ext>
            </a:extLst>
          </p:cNvPr>
          <p:cNvCxnSpPr>
            <a:cxnSpLocks/>
            <a:stCxn id="17" idx="1"/>
          </p:cNvCxnSpPr>
          <p:nvPr/>
        </p:nvCxnSpPr>
        <p:spPr>
          <a:xfrm>
            <a:off x="6530578" y="2988730"/>
            <a:ext cx="1350310" cy="9038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Gerade Verbindung mit Pfeil 44">
            <a:extLst>
              <a:ext uri="{FF2B5EF4-FFF2-40B4-BE49-F238E27FC236}">
                <a16:creationId xmlns:a16="http://schemas.microsoft.com/office/drawing/2014/main" id="{510EBD52-F0D3-4BF5-B706-48BE54166034}"/>
              </a:ext>
            </a:extLst>
          </p:cNvPr>
          <p:cNvCxnSpPr>
            <a:cxnSpLocks/>
          </p:cNvCxnSpPr>
          <p:nvPr/>
        </p:nvCxnSpPr>
        <p:spPr>
          <a:xfrm flipH="1">
            <a:off x="6395902" y="3107585"/>
            <a:ext cx="1484986" cy="90331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feld 47">
            <a:extLst>
              <a:ext uri="{FF2B5EF4-FFF2-40B4-BE49-F238E27FC236}">
                <a16:creationId xmlns:a16="http://schemas.microsoft.com/office/drawing/2014/main" id="{8BD5EDA8-4257-44E9-9597-DA5022F0F93E}"/>
              </a:ext>
            </a:extLst>
          </p:cNvPr>
          <p:cNvSpPr txBox="1"/>
          <p:nvPr/>
        </p:nvSpPr>
        <p:spPr>
          <a:xfrm>
            <a:off x="7026521" y="2418781"/>
            <a:ext cx="80342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000" dirty="0" err="1"/>
              <a:t>create</a:t>
            </a:r>
            <a:endParaRPr lang="de-DE" sz="1000" dirty="0"/>
          </a:p>
          <a:p>
            <a:pPr algn="ctr"/>
            <a:r>
              <a:rPr lang="de-DE" sz="1000" dirty="0"/>
              <a:t>prompt</a:t>
            </a:r>
          </a:p>
          <a:p>
            <a:pPr algn="ctr"/>
            <a:r>
              <a:rPr lang="de-DE" sz="1000" dirty="0" err="1"/>
              <a:t>for</a:t>
            </a:r>
            <a:r>
              <a:rPr lang="de-DE" sz="1000" dirty="0"/>
              <a:t> </a:t>
            </a:r>
            <a:r>
              <a:rPr lang="de-DE" sz="1000" dirty="0" err="1"/>
              <a:t>use</a:t>
            </a:r>
            <a:r>
              <a:rPr lang="de-DE" sz="1000" dirty="0"/>
              <a:t> </a:t>
            </a:r>
            <a:r>
              <a:rPr lang="de-DE" sz="1000" dirty="0" err="1"/>
              <a:t>case</a:t>
            </a:r>
            <a:endParaRPr lang="de-DE" sz="1000" dirty="0"/>
          </a:p>
        </p:txBody>
      </p:sp>
      <p:sp>
        <p:nvSpPr>
          <p:cNvPr id="49" name="Textfeld 48">
            <a:extLst>
              <a:ext uri="{FF2B5EF4-FFF2-40B4-BE49-F238E27FC236}">
                <a16:creationId xmlns:a16="http://schemas.microsoft.com/office/drawing/2014/main" id="{551D569A-F2B5-4578-B42C-838E23383A0C}"/>
              </a:ext>
            </a:extLst>
          </p:cNvPr>
          <p:cNvSpPr txBox="1"/>
          <p:nvPr/>
        </p:nvSpPr>
        <p:spPr>
          <a:xfrm>
            <a:off x="7039250" y="3580963"/>
            <a:ext cx="78579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000" dirty="0" err="1"/>
              <a:t>integrate</a:t>
            </a:r>
            <a:endParaRPr lang="de-DE" sz="1000" dirty="0"/>
          </a:p>
          <a:p>
            <a:pPr algn="ctr"/>
            <a:r>
              <a:rPr lang="de-DE" sz="1000" dirty="0" err="1"/>
              <a:t>generated</a:t>
            </a:r>
            <a:endParaRPr lang="de-DE" sz="1000" dirty="0"/>
          </a:p>
          <a:p>
            <a:pPr algn="ctr"/>
            <a:r>
              <a:rPr lang="de-DE" sz="1000" dirty="0" err="1"/>
              <a:t>sourcecode</a:t>
            </a:r>
            <a:endParaRPr lang="de-DE" sz="1000" dirty="0"/>
          </a:p>
        </p:txBody>
      </p:sp>
      <p:pic>
        <p:nvPicPr>
          <p:cNvPr id="50" name="Grafik 49" descr="Server">
            <a:extLst>
              <a:ext uri="{FF2B5EF4-FFF2-40B4-BE49-F238E27FC236}">
                <a16:creationId xmlns:a16="http://schemas.microsoft.com/office/drawing/2014/main" id="{495EA724-DE57-4690-9F56-E8CC5D8D00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5608576" y="5767220"/>
            <a:ext cx="953691" cy="953691"/>
          </a:xfrm>
          <a:prstGeom prst="rect">
            <a:avLst/>
          </a:prstGeom>
        </p:spPr>
      </p:pic>
      <p:sp>
        <p:nvSpPr>
          <p:cNvPr id="51" name="Textfeld 50">
            <a:extLst>
              <a:ext uri="{FF2B5EF4-FFF2-40B4-BE49-F238E27FC236}">
                <a16:creationId xmlns:a16="http://schemas.microsoft.com/office/drawing/2014/main" id="{669D104F-FF8A-41EE-901B-859F53DEB23B}"/>
              </a:ext>
            </a:extLst>
          </p:cNvPr>
          <p:cNvSpPr txBox="1"/>
          <p:nvPr/>
        </p:nvSpPr>
        <p:spPr>
          <a:xfrm>
            <a:off x="6260751" y="5339077"/>
            <a:ext cx="53965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000" dirty="0" err="1"/>
              <a:t>build</a:t>
            </a:r>
            <a:endParaRPr lang="de-DE" sz="1000" dirty="0"/>
          </a:p>
          <a:p>
            <a:pPr algn="ctr"/>
            <a:r>
              <a:rPr lang="de-DE" sz="1000" dirty="0"/>
              <a:t>and</a:t>
            </a:r>
          </a:p>
          <a:p>
            <a:pPr algn="ctr"/>
            <a:r>
              <a:rPr lang="de-DE" sz="1000" dirty="0"/>
              <a:t>deploy</a:t>
            </a:r>
          </a:p>
        </p:txBody>
      </p:sp>
      <p:cxnSp>
        <p:nvCxnSpPr>
          <p:cNvPr id="52" name="Gerade Verbindung mit Pfeil 51">
            <a:extLst>
              <a:ext uri="{FF2B5EF4-FFF2-40B4-BE49-F238E27FC236}">
                <a16:creationId xmlns:a16="http://schemas.microsoft.com/office/drawing/2014/main" id="{A18679B4-4097-45D1-9C40-74D2DA3930B7}"/>
              </a:ext>
            </a:extLst>
          </p:cNvPr>
          <p:cNvCxnSpPr>
            <a:cxnSpLocks/>
          </p:cNvCxnSpPr>
          <p:nvPr/>
        </p:nvCxnSpPr>
        <p:spPr>
          <a:xfrm>
            <a:off x="6101442" y="4386020"/>
            <a:ext cx="1369" cy="150290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feld 30">
            <a:extLst>
              <a:ext uri="{FF2B5EF4-FFF2-40B4-BE49-F238E27FC236}">
                <a16:creationId xmlns:a16="http://schemas.microsoft.com/office/drawing/2014/main" id="{C2DB3176-0A8C-4BF9-8E07-9CCCD21E9415}"/>
              </a:ext>
            </a:extLst>
          </p:cNvPr>
          <p:cNvSpPr txBox="1"/>
          <p:nvPr/>
        </p:nvSpPr>
        <p:spPr>
          <a:xfrm>
            <a:off x="5408908" y="4515053"/>
            <a:ext cx="1318549" cy="653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DEVELOPER</a:t>
            </a:r>
          </a:p>
          <a:p>
            <a:pPr algn="ctr"/>
            <a:r>
              <a:rPr lang="de-DE" dirty="0"/>
              <a:t>IDE</a:t>
            </a:r>
          </a:p>
        </p:txBody>
      </p:sp>
    </p:spTree>
    <p:extLst>
      <p:ext uri="{BB962C8B-B14F-4D97-AF65-F5344CB8AC3E}">
        <p14:creationId xmlns:p14="http://schemas.microsoft.com/office/powerpoint/2010/main" val="13767341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hteck: abgerundete Ecken 36">
            <a:extLst>
              <a:ext uri="{FF2B5EF4-FFF2-40B4-BE49-F238E27FC236}">
                <a16:creationId xmlns:a16="http://schemas.microsoft.com/office/drawing/2014/main" id="{18B38146-517B-4874-91CB-83F0E5999396}"/>
              </a:ext>
            </a:extLst>
          </p:cNvPr>
          <p:cNvSpPr/>
          <p:nvPr/>
        </p:nvSpPr>
        <p:spPr>
          <a:xfrm>
            <a:off x="3218904" y="2032130"/>
            <a:ext cx="1533446" cy="366436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3" name="Rechteck: abgerundete Ecken 32">
            <a:extLst>
              <a:ext uri="{FF2B5EF4-FFF2-40B4-BE49-F238E27FC236}">
                <a16:creationId xmlns:a16="http://schemas.microsoft.com/office/drawing/2014/main" id="{2F73BA2B-E394-4901-8C69-6A5727DB842D}"/>
              </a:ext>
            </a:extLst>
          </p:cNvPr>
          <p:cNvSpPr/>
          <p:nvPr/>
        </p:nvSpPr>
        <p:spPr>
          <a:xfrm>
            <a:off x="3183831" y="638992"/>
            <a:ext cx="1533446" cy="1186775"/>
          </a:xfrm>
          <a:prstGeom prst="round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Rechteck: abgerundete Ecken 31">
            <a:extLst>
              <a:ext uri="{FF2B5EF4-FFF2-40B4-BE49-F238E27FC236}">
                <a16:creationId xmlns:a16="http://schemas.microsoft.com/office/drawing/2014/main" id="{8D393507-467A-459D-A407-99AA008D3DDF}"/>
              </a:ext>
            </a:extLst>
          </p:cNvPr>
          <p:cNvSpPr/>
          <p:nvPr/>
        </p:nvSpPr>
        <p:spPr>
          <a:xfrm>
            <a:off x="5196160" y="953691"/>
            <a:ext cx="1813302" cy="4355024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1" name="Grafik 10" descr="Datenbank">
            <a:extLst>
              <a:ext uri="{FF2B5EF4-FFF2-40B4-BE49-F238E27FC236}">
                <a16:creationId xmlns:a16="http://schemas.microsoft.com/office/drawing/2014/main" id="{3DD48CF0-B136-437E-B557-2463A7A6E1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5576887" y="1115754"/>
            <a:ext cx="953692" cy="953692"/>
          </a:xfrm>
          <a:prstGeom prst="rect">
            <a:avLst/>
          </a:prstGeom>
        </p:spPr>
      </p:pic>
      <p:pic>
        <p:nvPicPr>
          <p:cNvPr id="15" name="Grafik 14" descr="Server">
            <a:extLst>
              <a:ext uri="{FF2B5EF4-FFF2-40B4-BE49-F238E27FC236}">
                <a16:creationId xmlns:a16="http://schemas.microsoft.com/office/drawing/2014/main" id="{51E1315B-7769-4810-A644-159DA964F2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7751952" y="0"/>
            <a:ext cx="953691" cy="953691"/>
          </a:xfrm>
          <a:prstGeom prst="rect">
            <a:avLst/>
          </a:prstGeom>
        </p:spPr>
      </p:pic>
      <p:pic>
        <p:nvPicPr>
          <p:cNvPr id="17" name="Grafik 16" descr="Computer">
            <a:extLst>
              <a:ext uri="{FF2B5EF4-FFF2-40B4-BE49-F238E27FC236}">
                <a16:creationId xmlns:a16="http://schemas.microsoft.com/office/drawing/2014/main" id="{340CC434-DABC-4E07-A472-A10CC1D3072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flipH="1">
            <a:off x="5576887" y="2511884"/>
            <a:ext cx="953691" cy="953691"/>
          </a:xfrm>
          <a:prstGeom prst="rect">
            <a:avLst/>
          </a:prstGeom>
        </p:spPr>
      </p:pic>
      <p:pic>
        <p:nvPicPr>
          <p:cNvPr id="18" name="Grafik 17" descr="Server">
            <a:extLst>
              <a:ext uri="{FF2B5EF4-FFF2-40B4-BE49-F238E27FC236}">
                <a16:creationId xmlns:a16="http://schemas.microsoft.com/office/drawing/2014/main" id="{CD889D6B-C7AA-4597-B685-9CE64AA188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7751952" y="1347890"/>
            <a:ext cx="953691" cy="953691"/>
          </a:xfrm>
          <a:prstGeom prst="rect">
            <a:avLst/>
          </a:prstGeom>
        </p:spPr>
      </p:pic>
      <p:pic>
        <p:nvPicPr>
          <p:cNvPr id="19" name="Grafik 18" descr="Server">
            <a:extLst>
              <a:ext uri="{FF2B5EF4-FFF2-40B4-BE49-F238E27FC236}">
                <a16:creationId xmlns:a16="http://schemas.microsoft.com/office/drawing/2014/main" id="{8B4116C0-B990-4099-B272-61770C8AF2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7751952" y="2679397"/>
            <a:ext cx="953691" cy="953691"/>
          </a:xfrm>
          <a:prstGeom prst="rect">
            <a:avLst/>
          </a:prstGeom>
        </p:spPr>
      </p:pic>
      <p:pic>
        <p:nvPicPr>
          <p:cNvPr id="20" name="Grafik 19" descr="Server">
            <a:extLst>
              <a:ext uri="{FF2B5EF4-FFF2-40B4-BE49-F238E27FC236}">
                <a16:creationId xmlns:a16="http://schemas.microsoft.com/office/drawing/2014/main" id="{B8EA5B23-B1DB-49A5-B891-B2CACDBD04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3486355" y="2057004"/>
            <a:ext cx="953691" cy="953691"/>
          </a:xfrm>
          <a:prstGeom prst="rect">
            <a:avLst/>
          </a:prstGeom>
        </p:spPr>
      </p:pic>
      <p:pic>
        <p:nvPicPr>
          <p:cNvPr id="21" name="Grafik 20" descr="Server">
            <a:extLst>
              <a:ext uri="{FF2B5EF4-FFF2-40B4-BE49-F238E27FC236}">
                <a16:creationId xmlns:a16="http://schemas.microsoft.com/office/drawing/2014/main" id="{268ECBFE-E7C8-4C99-A200-37552F1E13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3426200" y="3359162"/>
            <a:ext cx="953691" cy="953691"/>
          </a:xfrm>
          <a:prstGeom prst="rect">
            <a:avLst/>
          </a:prstGeom>
        </p:spPr>
      </p:pic>
      <p:sp>
        <p:nvSpPr>
          <p:cNvPr id="22" name="Textfeld 21">
            <a:extLst>
              <a:ext uri="{FF2B5EF4-FFF2-40B4-BE49-F238E27FC236}">
                <a16:creationId xmlns:a16="http://schemas.microsoft.com/office/drawing/2014/main" id="{B29A65BA-6C7C-4FE3-AFF1-D7CDB0A85E8D}"/>
              </a:ext>
            </a:extLst>
          </p:cNvPr>
          <p:cNvSpPr txBox="1"/>
          <p:nvPr/>
        </p:nvSpPr>
        <p:spPr>
          <a:xfrm>
            <a:off x="3178683" y="5722522"/>
            <a:ext cx="16093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/>
              <a:t>A-TO-MIC</a:t>
            </a:r>
          </a:p>
          <a:p>
            <a:pPr algn="ctr"/>
            <a:r>
              <a:rPr lang="de-DE" dirty="0"/>
              <a:t>ARCHITECTURE</a:t>
            </a:r>
          </a:p>
          <a:p>
            <a:pPr algn="ctr"/>
            <a:r>
              <a:rPr lang="de-DE" dirty="0"/>
              <a:t>SERVERS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75D51B1C-AB5F-4E9A-B8BA-4058E69108F4}"/>
              </a:ext>
            </a:extLst>
          </p:cNvPr>
          <p:cNvSpPr txBox="1"/>
          <p:nvPr/>
        </p:nvSpPr>
        <p:spPr>
          <a:xfrm>
            <a:off x="8782645" y="2807970"/>
            <a:ext cx="15245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/>
              <a:t>AI-SYSTEMS</a:t>
            </a:r>
          </a:p>
          <a:p>
            <a:pPr algn="ctr"/>
            <a:r>
              <a:rPr lang="de-DE" dirty="0"/>
              <a:t>IN THE CLOUD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D8B795C5-2B40-4079-B3A4-6B07F1B2E659}"/>
              </a:ext>
            </a:extLst>
          </p:cNvPr>
          <p:cNvSpPr txBox="1"/>
          <p:nvPr/>
        </p:nvSpPr>
        <p:spPr>
          <a:xfrm>
            <a:off x="5506210" y="2035038"/>
            <a:ext cx="10950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/>
              <a:t>A-TO-MIC</a:t>
            </a:r>
          </a:p>
          <a:p>
            <a:pPr algn="ctr"/>
            <a:r>
              <a:rPr lang="de-DE" dirty="0"/>
              <a:t>STUDIO</a:t>
            </a:r>
          </a:p>
        </p:txBody>
      </p:sp>
      <p:pic>
        <p:nvPicPr>
          <p:cNvPr id="25" name="Grafik 24" descr="Server">
            <a:extLst>
              <a:ext uri="{FF2B5EF4-FFF2-40B4-BE49-F238E27FC236}">
                <a16:creationId xmlns:a16="http://schemas.microsoft.com/office/drawing/2014/main" id="{1AE1FB0D-08D3-4D69-B408-038250906F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7751952" y="3984435"/>
            <a:ext cx="953691" cy="953691"/>
          </a:xfrm>
          <a:prstGeom prst="rect">
            <a:avLst/>
          </a:prstGeom>
        </p:spPr>
      </p:pic>
      <p:pic>
        <p:nvPicPr>
          <p:cNvPr id="26" name="Grafik 25" descr="Server">
            <a:extLst>
              <a:ext uri="{FF2B5EF4-FFF2-40B4-BE49-F238E27FC236}">
                <a16:creationId xmlns:a16="http://schemas.microsoft.com/office/drawing/2014/main" id="{0877BC08-CB30-44DF-BCDB-C6701279AE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7751952" y="5315942"/>
            <a:ext cx="953691" cy="953691"/>
          </a:xfrm>
          <a:prstGeom prst="rect">
            <a:avLst/>
          </a:prstGeom>
        </p:spPr>
      </p:pic>
      <p:pic>
        <p:nvPicPr>
          <p:cNvPr id="27" name="Grafik 26" descr="Server">
            <a:extLst>
              <a:ext uri="{FF2B5EF4-FFF2-40B4-BE49-F238E27FC236}">
                <a16:creationId xmlns:a16="http://schemas.microsoft.com/office/drawing/2014/main" id="{3CE5AF6B-6EF8-4C6F-8742-18D5A42143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3486356" y="4742807"/>
            <a:ext cx="953691" cy="953691"/>
          </a:xfrm>
          <a:prstGeom prst="rect">
            <a:avLst/>
          </a:prstGeom>
        </p:spPr>
      </p:pic>
      <p:pic>
        <p:nvPicPr>
          <p:cNvPr id="28" name="Grafik 27" descr="Server">
            <a:extLst>
              <a:ext uri="{FF2B5EF4-FFF2-40B4-BE49-F238E27FC236}">
                <a16:creationId xmlns:a16="http://schemas.microsoft.com/office/drawing/2014/main" id="{CA6EB828-7A7F-4838-8580-2EC01BF960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3486354" y="734969"/>
            <a:ext cx="953691" cy="953691"/>
          </a:xfrm>
          <a:prstGeom prst="rect">
            <a:avLst/>
          </a:prstGeom>
        </p:spPr>
      </p:pic>
      <p:pic>
        <p:nvPicPr>
          <p:cNvPr id="30" name="Grafik 29" descr="Sägeblatt">
            <a:extLst>
              <a:ext uri="{FF2B5EF4-FFF2-40B4-BE49-F238E27FC236}">
                <a16:creationId xmlns:a16="http://schemas.microsoft.com/office/drawing/2014/main" id="{5AB89D3A-C6E2-48EE-ABFE-AF26F21F679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628222" y="3600653"/>
            <a:ext cx="914400" cy="914400"/>
          </a:xfrm>
          <a:prstGeom prst="rect">
            <a:avLst/>
          </a:prstGeom>
        </p:spPr>
      </p:pic>
      <p:cxnSp>
        <p:nvCxnSpPr>
          <p:cNvPr id="34" name="Gerade Verbindung mit Pfeil 33">
            <a:extLst>
              <a:ext uri="{FF2B5EF4-FFF2-40B4-BE49-F238E27FC236}">
                <a16:creationId xmlns:a16="http://schemas.microsoft.com/office/drawing/2014/main" id="{6753CDBE-2BC2-470E-A818-671FFC8DE014}"/>
              </a:ext>
            </a:extLst>
          </p:cNvPr>
          <p:cNvCxnSpPr>
            <a:cxnSpLocks/>
            <a:stCxn id="17" idx="3"/>
          </p:cNvCxnSpPr>
          <p:nvPr/>
        </p:nvCxnSpPr>
        <p:spPr>
          <a:xfrm flipH="1" flipV="1">
            <a:off x="4293033" y="2572720"/>
            <a:ext cx="1283854" cy="41601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Gerade Verbindung mit Pfeil 35">
            <a:extLst>
              <a:ext uri="{FF2B5EF4-FFF2-40B4-BE49-F238E27FC236}">
                <a16:creationId xmlns:a16="http://schemas.microsoft.com/office/drawing/2014/main" id="{0DB78F5B-457B-497B-99E4-245CACF407A8}"/>
              </a:ext>
            </a:extLst>
          </p:cNvPr>
          <p:cNvCxnSpPr>
            <a:cxnSpLocks/>
          </p:cNvCxnSpPr>
          <p:nvPr/>
        </p:nvCxnSpPr>
        <p:spPr>
          <a:xfrm>
            <a:off x="4379891" y="2679397"/>
            <a:ext cx="1354482" cy="133586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feld 39">
            <a:extLst>
              <a:ext uri="{FF2B5EF4-FFF2-40B4-BE49-F238E27FC236}">
                <a16:creationId xmlns:a16="http://schemas.microsoft.com/office/drawing/2014/main" id="{C1E78E43-342E-494D-90AC-CF2F6692B8AF}"/>
              </a:ext>
            </a:extLst>
          </p:cNvPr>
          <p:cNvSpPr txBox="1"/>
          <p:nvPr/>
        </p:nvSpPr>
        <p:spPr>
          <a:xfrm>
            <a:off x="4427199" y="3303964"/>
            <a:ext cx="72167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000" dirty="0" err="1"/>
              <a:t>import</a:t>
            </a:r>
            <a:endParaRPr lang="de-DE" sz="1000" dirty="0"/>
          </a:p>
          <a:p>
            <a:pPr algn="ctr"/>
            <a:r>
              <a:rPr lang="de-DE" sz="1000" dirty="0" err="1"/>
              <a:t>generated</a:t>
            </a:r>
            <a:endParaRPr lang="de-DE" sz="1000" dirty="0"/>
          </a:p>
          <a:p>
            <a:pPr algn="ctr"/>
            <a:r>
              <a:rPr lang="de-DE" sz="1000" dirty="0" err="1"/>
              <a:t>projects</a:t>
            </a:r>
            <a:endParaRPr lang="de-DE" sz="1000" dirty="0"/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E25B6FEC-7C94-44B2-BB58-12CA1606C72F}"/>
              </a:ext>
            </a:extLst>
          </p:cNvPr>
          <p:cNvSpPr txBox="1"/>
          <p:nvPr/>
        </p:nvSpPr>
        <p:spPr>
          <a:xfrm>
            <a:off x="4341978" y="2058771"/>
            <a:ext cx="83548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000" dirty="0" err="1"/>
              <a:t>schedule</a:t>
            </a:r>
            <a:endParaRPr lang="de-DE" sz="1000" dirty="0"/>
          </a:p>
          <a:p>
            <a:pPr algn="ctr"/>
            <a:r>
              <a:rPr lang="de-DE" sz="1000" dirty="0" err="1"/>
              <a:t>architecture</a:t>
            </a:r>
            <a:endParaRPr lang="de-DE" sz="1000" dirty="0"/>
          </a:p>
          <a:p>
            <a:pPr algn="ctr"/>
            <a:r>
              <a:rPr lang="de-DE" sz="1000" dirty="0" err="1"/>
              <a:t>job</a:t>
            </a:r>
            <a:endParaRPr lang="de-DE" sz="1000" dirty="0"/>
          </a:p>
        </p:txBody>
      </p:sp>
      <p:cxnSp>
        <p:nvCxnSpPr>
          <p:cNvPr id="42" name="Gerade Verbindung mit Pfeil 41">
            <a:extLst>
              <a:ext uri="{FF2B5EF4-FFF2-40B4-BE49-F238E27FC236}">
                <a16:creationId xmlns:a16="http://schemas.microsoft.com/office/drawing/2014/main" id="{3DDCA9FB-7755-4DC1-835E-11A30E1540BD}"/>
              </a:ext>
            </a:extLst>
          </p:cNvPr>
          <p:cNvCxnSpPr>
            <a:cxnSpLocks/>
            <a:stCxn id="17" idx="1"/>
          </p:cNvCxnSpPr>
          <p:nvPr/>
        </p:nvCxnSpPr>
        <p:spPr>
          <a:xfrm>
            <a:off x="6530578" y="2988730"/>
            <a:ext cx="1350310" cy="9038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Gerade Verbindung mit Pfeil 44">
            <a:extLst>
              <a:ext uri="{FF2B5EF4-FFF2-40B4-BE49-F238E27FC236}">
                <a16:creationId xmlns:a16="http://schemas.microsoft.com/office/drawing/2014/main" id="{510EBD52-F0D3-4BF5-B706-48BE54166034}"/>
              </a:ext>
            </a:extLst>
          </p:cNvPr>
          <p:cNvCxnSpPr>
            <a:cxnSpLocks/>
          </p:cNvCxnSpPr>
          <p:nvPr/>
        </p:nvCxnSpPr>
        <p:spPr>
          <a:xfrm flipH="1">
            <a:off x="6395902" y="3107585"/>
            <a:ext cx="1484986" cy="90331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feld 47">
            <a:extLst>
              <a:ext uri="{FF2B5EF4-FFF2-40B4-BE49-F238E27FC236}">
                <a16:creationId xmlns:a16="http://schemas.microsoft.com/office/drawing/2014/main" id="{8BD5EDA8-4257-44E9-9597-DA5022F0F93E}"/>
              </a:ext>
            </a:extLst>
          </p:cNvPr>
          <p:cNvSpPr txBox="1"/>
          <p:nvPr/>
        </p:nvSpPr>
        <p:spPr>
          <a:xfrm>
            <a:off x="7026521" y="2418781"/>
            <a:ext cx="80342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000" dirty="0" err="1"/>
              <a:t>create</a:t>
            </a:r>
            <a:endParaRPr lang="de-DE" sz="1000" dirty="0"/>
          </a:p>
          <a:p>
            <a:pPr algn="ctr"/>
            <a:r>
              <a:rPr lang="de-DE" sz="1000" dirty="0"/>
              <a:t>prompt</a:t>
            </a:r>
          </a:p>
          <a:p>
            <a:pPr algn="ctr"/>
            <a:r>
              <a:rPr lang="de-DE" sz="1000" dirty="0" err="1"/>
              <a:t>for</a:t>
            </a:r>
            <a:r>
              <a:rPr lang="de-DE" sz="1000" dirty="0"/>
              <a:t> </a:t>
            </a:r>
            <a:r>
              <a:rPr lang="de-DE" sz="1000" dirty="0" err="1"/>
              <a:t>use</a:t>
            </a:r>
            <a:r>
              <a:rPr lang="de-DE" sz="1000" dirty="0"/>
              <a:t> </a:t>
            </a:r>
            <a:r>
              <a:rPr lang="de-DE" sz="1000" dirty="0" err="1"/>
              <a:t>case</a:t>
            </a:r>
            <a:endParaRPr lang="de-DE" sz="1000" dirty="0"/>
          </a:p>
        </p:txBody>
      </p:sp>
      <p:sp>
        <p:nvSpPr>
          <p:cNvPr id="49" name="Textfeld 48">
            <a:extLst>
              <a:ext uri="{FF2B5EF4-FFF2-40B4-BE49-F238E27FC236}">
                <a16:creationId xmlns:a16="http://schemas.microsoft.com/office/drawing/2014/main" id="{551D569A-F2B5-4578-B42C-838E23383A0C}"/>
              </a:ext>
            </a:extLst>
          </p:cNvPr>
          <p:cNvSpPr txBox="1"/>
          <p:nvPr/>
        </p:nvSpPr>
        <p:spPr>
          <a:xfrm>
            <a:off x="7039250" y="3580963"/>
            <a:ext cx="78579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000" dirty="0" err="1"/>
              <a:t>integrate</a:t>
            </a:r>
            <a:endParaRPr lang="de-DE" sz="1000" dirty="0"/>
          </a:p>
          <a:p>
            <a:pPr algn="ctr"/>
            <a:r>
              <a:rPr lang="de-DE" sz="1000" dirty="0" err="1"/>
              <a:t>generated</a:t>
            </a:r>
            <a:endParaRPr lang="de-DE" sz="1000" dirty="0"/>
          </a:p>
          <a:p>
            <a:pPr algn="ctr"/>
            <a:r>
              <a:rPr lang="de-DE" sz="1000" dirty="0" err="1"/>
              <a:t>sourcecode</a:t>
            </a:r>
            <a:endParaRPr lang="de-DE" sz="1000" dirty="0"/>
          </a:p>
        </p:txBody>
      </p:sp>
      <p:pic>
        <p:nvPicPr>
          <p:cNvPr id="50" name="Grafik 49" descr="Server">
            <a:extLst>
              <a:ext uri="{FF2B5EF4-FFF2-40B4-BE49-F238E27FC236}">
                <a16:creationId xmlns:a16="http://schemas.microsoft.com/office/drawing/2014/main" id="{495EA724-DE57-4690-9F56-E8CC5D8D00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5608576" y="5767220"/>
            <a:ext cx="953691" cy="953691"/>
          </a:xfrm>
          <a:prstGeom prst="rect">
            <a:avLst/>
          </a:prstGeom>
        </p:spPr>
      </p:pic>
      <p:sp>
        <p:nvSpPr>
          <p:cNvPr id="51" name="Textfeld 50">
            <a:extLst>
              <a:ext uri="{FF2B5EF4-FFF2-40B4-BE49-F238E27FC236}">
                <a16:creationId xmlns:a16="http://schemas.microsoft.com/office/drawing/2014/main" id="{669D104F-FF8A-41EE-901B-859F53DEB23B}"/>
              </a:ext>
            </a:extLst>
          </p:cNvPr>
          <p:cNvSpPr txBox="1"/>
          <p:nvPr/>
        </p:nvSpPr>
        <p:spPr>
          <a:xfrm>
            <a:off x="6260751" y="5339077"/>
            <a:ext cx="53965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000" dirty="0" err="1"/>
              <a:t>build</a:t>
            </a:r>
            <a:endParaRPr lang="de-DE" sz="1000" dirty="0"/>
          </a:p>
          <a:p>
            <a:pPr algn="ctr"/>
            <a:r>
              <a:rPr lang="de-DE" sz="1000" dirty="0"/>
              <a:t>and</a:t>
            </a:r>
          </a:p>
          <a:p>
            <a:pPr algn="ctr"/>
            <a:r>
              <a:rPr lang="de-DE" sz="1000" dirty="0"/>
              <a:t>deploy</a:t>
            </a:r>
          </a:p>
        </p:txBody>
      </p:sp>
      <p:cxnSp>
        <p:nvCxnSpPr>
          <p:cNvPr id="52" name="Gerade Verbindung mit Pfeil 51">
            <a:extLst>
              <a:ext uri="{FF2B5EF4-FFF2-40B4-BE49-F238E27FC236}">
                <a16:creationId xmlns:a16="http://schemas.microsoft.com/office/drawing/2014/main" id="{A18679B4-4097-45D1-9C40-74D2DA3930B7}"/>
              </a:ext>
            </a:extLst>
          </p:cNvPr>
          <p:cNvCxnSpPr>
            <a:cxnSpLocks/>
          </p:cNvCxnSpPr>
          <p:nvPr/>
        </p:nvCxnSpPr>
        <p:spPr>
          <a:xfrm>
            <a:off x="6101442" y="4386020"/>
            <a:ext cx="1369" cy="150290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feld 30">
            <a:extLst>
              <a:ext uri="{FF2B5EF4-FFF2-40B4-BE49-F238E27FC236}">
                <a16:creationId xmlns:a16="http://schemas.microsoft.com/office/drawing/2014/main" id="{C2DB3176-0A8C-4BF9-8E07-9CCCD21E9415}"/>
              </a:ext>
            </a:extLst>
          </p:cNvPr>
          <p:cNvSpPr txBox="1"/>
          <p:nvPr/>
        </p:nvSpPr>
        <p:spPr>
          <a:xfrm>
            <a:off x="5408908" y="4515053"/>
            <a:ext cx="1318549" cy="653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DEVELOPER</a:t>
            </a:r>
          </a:p>
          <a:p>
            <a:pPr algn="ctr"/>
            <a:r>
              <a:rPr lang="de-DE" dirty="0"/>
              <a:t>IDE</a:t>
            </a: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2D28D336-720F-43B3-BC17-4A04FB383CEB}"/>
              </a:ext>
            </a:extLst>
          </p:cNvPr>
          <p:cNvSpPr txBox="1"/>
          <p:nvPr/>
        </p:nvSpPr>
        <p:spPr>
          <a:xfrm>
            <a:off x="1134513" y="624406"/>
            <a:ext cx="160935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>
                <a:solidFill>
                  <a:schemeClr val="accent5"/>
                </a:solidFill>
              </a:rPr>
              <a:t>CUSTOMER</a:t>
            </a:r>
            <a:r>
              <a:rPr lang="de-DE" dirty="0"/>
              <a:t> </a:t>
            </a:r>
          </a:p>
          <a:p>
            <a:pPr algn="ctr"/>
            <a:r>
              <a:rPr lang="de-DE" dirty="0"/>
              <a:t>A-TO-MIC</a:t>
            </a:r>
          </a:p>
          <a:p>
            <a:pPr algn="ctr"/>
            <a:r>
              <a:rPr lang="de-DE" dirty="0"/>
              <a:t>ARCHITECTURE</a:t>
            </a:r>
          </a:p>
          <a:p>
            <a:pPr algn="ctr"/>
            <a:r>
              <a:rPr lang="de-DE" dirty="0"/>
              <a:t>SERVER</a:t>
            </a:r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0C158F9D-7E6F-4DE6-90C1-F0102548AA17}"/>
              </a:ext>
            </a:extLst>
          </p:cNvPr>
          <p:cNvSpPr txBox="1"/>
          <p:nvPr/>
        </p:nvSpPr>
        <p:spPr>
          <a:xfrm>
            <a:off x="1107299" y="2807970"/>
            <a:ext cx="1820818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>
                <a:solidFill>
                  <a:schemeClr val="accent5"/>
                </a:solidFill>
              </a:rPr>
              <a:t>COMMUNITY</a:t>
            </a:r>
            <a:r>
              <a:rPr lang="de-DE" dirty="0"/>
              <a:t> </a:t>
            </a:r>
          </a:p>
          <a:p>
            <a:pPr algn="ctr"/>
            <a:r>
              <a:rPr lang="de-DE" dirty="0"/>
              <a:t>A-TO-MIC</a:t>
            </a:r>
          </a:p>
          <a:p>
            <a:pPr algn="ctr"/>
            <a:r>
              <a:rPr lang="de-DE" dirty="0"/>
              <a:t>ARCHITECTURE</a:t>
            </a:r>
          </a:p>
          <a:p>
            <a:pPr algn="ctr"/>
            <a:r>
              <a:rPr lang="de-DE" dirty="0"/>
              <a:t>SERVER</a:t>
            </a:r>
          </a:p>
          <a:p>
            <a:pPr algn="ctr"/>
            <a:endParaRPr lang="de-DE" dirty="0"/>
          </a:p>
          <a:p>
            <a:pPr algn="ctr"/>
            <a:r>
              <a:rPr lang="de-DE" dirty="0"/>
              <a:t>Free </a:t>
            </a:r>
            <a:r>
              <a:rPr lang="de-DE" dirty="0" err="1"/>
              <a:t>usage</a:t>
            </a:r>
            <a:r>
              <a:rPr lang="de-DE" dirty="0"/>
              <a:t> </a:t>
            </a:r>
            <a:r>
              <a:rPr lang="de-DE"/>
              <a:t>upto</a:t>
            </a:r>
            <a:endParaRPr lang="de-DE" dirty="0"/>
          </a:p>
          <a:p>
            <a:pPr algn="ctr"/>
            <a:r>
              <a:rPr lang="de-DE" dirty="0">
                <a:solidFill>
                  <a:schemeClr val="accent6"/>
                </a:solidFill>
              </a:rPr>
              <a:t>30</a:t>
            </a:r>
            <a:r>
              <a:rPr lang="de-DE" dirty="0"/>
              <a:t> </a:t>
            </a:r>
            <a:r>
              <a:rPr lang="de-DE" dirty="0" err="1"/>
              <a:t>model</a:t>
            </a:r>
            <a:r>
              <a:rPr lang="de-DE" dirty="0"/>
              <a:t> </a:t>
            </a:r>
            <a:r>
              <a:rPr lang="de-DE" dirty="0" err="1"/>
              <a:t>entities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151755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70</Words>
  <Application>Microsoft Office PowerPoint</Application>
  <PresentationFormat>Breitbild</PresentationFormat>
  <Paragraphs>59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PC</dc:creator>
  <cp:lastModifiedBy>PC</cp:lastModifiedBy>
  <cp:revision>201</cp:revision>
  <dcterms:created xsi:type="dcterms:W3CDTF">2024-12-01T16:36:11Z</dcterms:created>
  <dcterms:modified xsi:type="dcterms:W3CDTF">2025-07-30T09:16:07Z</dcterms:modified>
</cp:coreProperties>
</file>